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94-B9FD-4F9A-BD04-047056136F9E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28411C-0F87-436E-B780-03C1C5D1403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94-B9FD-4F9A-BD04-047056136F9E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11C-0F87-436E-B780-03C1C5D14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94-B9FD-4F9A-BD04-047056136F9E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11C-0F87-436E-B780-03C1C5D14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589C94-B9FD-4F9A-BD04-047056136F9E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A28411C-0F87-436E-B780-03C1C5D1403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94-B9FD-4F9A-BD04-047056136F9E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11C-0F87-436E-B780-03C1C5D140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94-B9FD-4F9A-BD04-047056136F9E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11C-0F87-436E-B780-03C1C5D140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11C-0F87-436E-B780-03C1C5D140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94-B9FD-4F9A-BD04-047056136F9E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94-B9FD-4F9A-BD04-047056136F9E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11C-0F87-436E-B780-03C1C5D140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94-B9FD-4F9A-BD04-047056136F9E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11C-0F87-436E-B780-03C1C5D14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589C94-B9FD-4F9A-BD04-047056136F9E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28411C-0F87-436E-B780-03C1C5D140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9C94-B9FD-4F9A-BD04-047056136F9E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28411C-0F87-436E-B780-03C1C5D140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589C94-B9FD-4F9A-BD04-047056136F9E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A28411C-0F87-436E-B780-03C1C5D1403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91%D0%B0%D1%80%D0%BE%D0%BA%D0%BE" TargetMode="External"/><Relationship Id="rId7" Type="http://schemas.openxmlformats.org/officeDocument/2006/relationships/hyperlink" Target="http://www.castles.com.ua/apk.html" TargetMode="External"/><Relationship Id="rId2" Type="http://schemas.openxmlformats.org/officeDocument/2006/relationships/hyperlink" Target="http://uk.wikipedia.org/wiki/%C1%E0%F0%EE%EA%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k.kiev.ua/uk/%D0%9C%D0%B0%D1%80%D1%96%D1%97%D0%BD%D1%81%D1%8C%D0%BA%D0%B8%D0%B9_%D0%BF%D0%B0%D0%BB%D0%B0%D1%86" TargetMode="External"/><Relationship Id="rId5" Type="http://schemas.openxmlformats.org/officeDocument/2006/relationships/hyperlink" Target="http://www.stilys.com/styles/baroque" TargetMode="External"/><Relationship Id="rId4" Type="http://schemas.openxmlformats.org/officeDocument/2006/relationships/hyperlink" Target="http://www.refine.org.ua/pageid-3418-1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501008"/>
            <a:ext cx="3488432" cy="2423120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Підготувала: </a:t>
            </a:r>
          </a:p>
          <a:p>
            <a:r>
              <a:rPr lang="uk-UA" sz="2400" dirty="0" smtClean="0"/>
              <a:t>учениця 10-Б класу</a:t>
            </a:r>
          </a:p>
          <a:p>
            <a:r>
              <a:rPr lang="uk-UA" sz="2400" dirty="0" smtClean="0"/>
              <a:t>Гадяцької гімназії</a:t>
            </a:r>
          </a:p>
          <a:p>
            <a:r>
              <a:rPr lang="uk-UA" sz="2400" dirty="0" smtClean="0"/>
              <a:t>Імені Олени Пчілки</a:t>
            </a:r>
          </a:p>
          <a:p>
            <a:r>
              <a:rPr lang="uk-UA" sz="2400" dirty="0" err="1" smtClean="0"/>
              <a:t>Рудченко</a:t>
            </a:r>
            <a:r>
              <a:rPr lang="uk-UA" sz="2400" dirty="0" smtClean="0"/>
              <a:t> Олександра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6864" cy="2232248"/>
          </a:xfrm>
        </p:spPr>
        <p:txBody>
          <a:bodyPr/>
          <a:lstStyle/>
          <a:p>
            <a:r>
              <a:rPr lang="ru-RU" b="1" dirty="0" smtClean="0"/>
              <a:t>Бароко в </a:t>
            </a:r>
            <a:r>
              <a:rPr lang="uk-UA" b="1" dirty="0" smtClean="0"/>
              <a:t>українській архітектурі. Будівництво в Києві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7437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uk-UA" dirty="0" smtClean="0"/>
              <a:t>Маріїнський палац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280920" cy="4608512"/>
          </a:xfrm>
        </p:spPr>
        <p:txBody>
          <a:bodyPr>
            <a:noAutofit/>
          </a:bodyPr>
          <a:lstStyle/>
          <a:p>
            <a:r>
              <a:rPr lang="ru-RU" sz="2200" dirty="0" err="1"/>
              <a:t>Ч</a:t>
            </a:r>
            <a:r>
              <a:rPr lang="ru-RU" sz="2200" dirty="0" err="1" smtClean="0"/>
              <a:t>ітке</a:t>
            </a:r>
            <a:r>
              <a:rPr lang="ru-RU" sz="2200" dirty="0" smtClean="0"/>
              <a:t> </a:t>
            </a:r>
            <a:r>
              <a:rPr lang="ru-RU" sz="2200" dirty="0" err="1"/>
              <a:t>планування</a:t>
            </a:r>
            <a:r>
              <a:rPr lang="ru-RU" sz="2200" dirty="0"/>
              <a:t>, </a:t>
            </a:r>
            <a:r>
              <a:rPr lang="ru-RU" sz="2200" dirty="0" err="1"/>
              <a:t>виразне</a:t>
            </a:r>
            <a:r>
              <a:rPr lang="ru-RU" sz="2200" dirty="0"/>
              <a:t> </a:t>
            </a:r>
            <a:r>
              <a:rPr lang="ru-RU" sz="2200" dirty="0" err="1"/>
              <a:t>компонування</a:t>
            </a:r>
            <a:r>
              <a:rPr lang="ru-RU" sz="2200" dirty="0"/>
              <a:t> </a:t>
            </a:r>
            <a:r>
              <a:rPr lang="ru-RU" sz="2200" dirty="0" err="1"/>
              <a:t>об`ємів</a:t>
            </a:r>
            <a:r>
              <a:rPr lang="ru-RU" sz="2200" dirty="0"/>
              <a:t>, </a:t>
            </a:r>
            <a:r>
              <a:rPr lang="ru-RU" sz="2200" dirty="0" err="1"/>
              <a:t>багата</a:t>
            </a:r>
            <a:r>
              <a:rPr lang="ru-RU" sz="2200" dirty="0"/>
              <a:t> пластика </a:t>
            </a:r>
            <a:r>
              <a:rPr lang="ru-RU" sz="2200" dirty="0" err="1"/>
              <a:t>фасадів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проявилася</a:t>
            </a:r>
            <a:r>
              <a:rPr lang="ru-RU" sz="2200" dirty="0"/>
              <a:t> в </a:t>
            </a:r>
            <a:r>
              <a:rPr lang="ru-RU" sz="2200" dirty="0" err="1"/>
              <a:t>пишних</a:t>
            </a:r>
            <a:r>
              <a:rPr lang="ru-RU" sz="2200" dirty="0"/>
              <a:t> </a:t>
            </a:r>
            <a:r>
              <a:rPr lang="ru-RU" sz="2200" dirty="0" smtClean="0"/>
              <a:t>формах, </a:t>
            </a:r>
            <a:r>
              <a:rPr lang="ru-RU" sz="2200" dirty="0" err="1"/>
              <a:t>рустуванні</a:t>
            </a:r>
            <a:r>
              <a:rPr lang="ru-RU" sz="2200" dirty="0"/>
              <a:t> </a:t>
            </a:r>
            <a:r>
              <a:rPr lang="ru-RU" sz="2200" dirty="0" err="1"/>
              <a:t>стін</a:t>
            </a:r>
            <a:r>
              <a:rPr lang="ru-RU" sz="2200" dirty="0"/>
              <a:t>, </a:t>
            </a:r>
            <a:r>
              <a:rPr lang="ru-RU" sz="2200" dirty="0" err="1"/>
              <a:t>розкреповці</a:t>
            </a:r>
            <a:r>
              <a:rPr lang="ru-RU" sz="2200" dirty="0"/>
              <a:t> </a:t>
            </a:r>
            <a:r>
              <a:rPr lang="ru-RU" sz="2200" dirty="0" err="1"/>
              <a:t>карнизів</a:t>
            </a:r>
            <a:r>
              <a:rPr lang="ru-RU" sz="2200" dirty="0"/>
              <a:t>, ажурному </a:t>
            </a:r>
            <a:r>
              <a:rPr lang="ru-RU" sz="2200" dirty="0" err="1"/>
              <a:t>парапеті</a:t>
            </a:r>
            <a:r>
              <a:rPr lang="ru-RU" sz="2200" dirty="0"/>
              <a:t> і </a:t>
            </a:r>
            <a:r>
              <a:rPr lang="ru-RU" sz="2200" dirty="0" err="1"/>
              <a:t>ліпленні</a:t>
            </a:r>
            <a:r>
              <a:rPr lang="ru-RU" sz="2200" dirty="0"/>
              <a:t> </a:t>
            </a:r>
            <a:r>
              <a:rPr lang="ru-RU" sz="2200" dirty="0" err="1"/>
              <a:t>наличників</a:t>
            </a:r>
            <a:r>
              <a:rPr lang="ru-RU" sz="2200" dirty="0"/>
              <a:t> </a:t>
            </a:r>
            <a:r>
              <a:rPr lang="ru-RU" sz="2200" dirty="0" err="1"/>
              <a:t>вікон</a:t>
            </a:r>
            <a:r>
              <a:rPr lang="ru-RU" sz="2200" dirty="0"/>
              <a:t>. </a:t>
            </a:r>
            <a:endParaRPr lang="ru-RU" sz="2200" dirty="0" smtClean="0"/>
          </a:p>
          <a:p>
            <a:r>
              <a:rPr lang="ru-RU" sz="2200" dirty="0" smtClean="0"/>
              <a:t>У </a:t>
            </a:r>
            <a:r>
              <a:rPr lang="ru-RU" sz="2200" dirty="0" err="1"/>
              <a:t>фарбуванні</a:t>
            </a:r>
            <a:r>
              <a:rPr lang="ru-RU" sz="2200" dirty="0"/>
              <a:t> палацу </a:t>
            </a:r>
            <a:r>
              <a:rPr lang="ru-RU" sz="2200" dirty="0" err="1"/>
              <a:t>використані</a:t>
            </a:r>
            <a:r>
              <a:rPr lang="ru-RU" sz="2200" dirty="0"/>
              <a:t> </a:t>
            </a:r>
            <a:r>
              <a:rPr lang="ru-RU" sz="2200" dirty="0" err="1"/>
              <a:t>типові</a:t>
            </a:r>
            <a:r>
              <a:rPr lang="ru-RU" sz="2200" dirty="0"/>
              <a:t> для </a:t>
            </a:r>
            <a:r>
              <a:rPr lang="ru-RU" sz="2200" dirty="0" err="1"/>
              <a:t>російського</a:t>
            </a:r>
            <a:r>
              <a:rPr lang="ru-RU" sz="2200" dirty="0"/>
              <a:t> </a:t>
            </a:r>
            <a:r>
              <a:rPr lang="ru-RU" sz="2200" dirty="0" err="1"/>
              <a:t>бароко</a:t>
            </a:r>
            <a:r>
              <a:rPr lang="ru-RU" sz="2200" dirty="0"/>
              <a:t> </a:t>
            </a:r>
            <a:r>
              <a:rPr lang="ru-RU" sz="2200" dirty="0" err="1"/>
              <a:t>кольори</a:t>
            </a:r>
            <a:r>
              <a:rPr lang="ru-RU" sz="2200" dirty="0"/>
              <a:t>: </a:t>
            </a:r>
            <a:r>
              <a:rPr lang="ru-RU" sz="2200" dirty="0" err="1"/>
              <a:t>бірюзовий</a:t>
            </a:r>
            <a:r>
              <a:rPr lang="ru-RU" sz="2200" dirty="0"/>
              <a:t> для </a:t>
            </a:r>
            <a:r>
              <a:rPr lang="ru-RU" sz="2200" dirty="0" err="1"/>
              <a:t>стін</a:t>
            </a:r>
            <a:r>
              <a:rPr lang="ru-RU" sz="2200" dirty="0"/>
              <a:t>, </a:t>
            </a:r>
            <a:r>
              <a:rPr lang="ru-RU" sz="2200" dirty="0" err="1"/>
              <a:t>світло-жовтий</a:t>
            </a:r>
            <a:r>
              <a:rPr lang="ru-RU" sz="2200" dirty="0"/>
              <a:t> для колон та </a:t>
            </a:r>
            <a:r>
              <a:rPr lang="ru-RU" sz="2200" dirty="0" err="1"/>
              <a:t>карнизів</a:t>
            </a:r>
            <a:r>
              <a:rPr lang="ru-RU" sz="2200" dirty="0"/>
              <a:t>, </a:t>
            </a:r>
            <a:r>
              <a:rPr lang="ru-RU" sz="2200" dirty="0" err="1"/>
              <a:t>білий</a:t>
            </a:r>
            <a:r>
              <a:rPr lang="ru-RU" sz="2200" dirty="0"/>
              <a:t> для </a:t>
            </a:r>
            <a:r>
              <a:rPr lang="ru-RU" sz="2200" dirty="0" err="1"/>
              <a:t>ліплення</a:t>
            </a:r>
            <a:r>
              <a:rPr lang="ru-RU" sz="2200" dirty="0"/>
              <a:t> і балюстрад</a:t>
            </a:r>
            <a:r>
              <a:rPr lang="ru-RU" sz="2200" dirty="0" smtClean="0"/>
              <a:t>.</a:t>
            </a:r>
          </a:p>
          <a:p>
            <a:r>
              <a:rPr lang="ru-RU" sz="2200" dirty="0" err="1"/>
              <a:t>Інтер`єри</a:t>
            </a:r>
            <a:r>
              <a:rPr lang="ru-RU" sz="2200" dirty="0"/>
              <a:t> кожного </a:t>
            </a:r>
            <a:r>
              <a:rPr lang="ru-RU" sz="2200" dirty="0" err="1"/>
              <a:t>приміщення</a:t>
            </a:r>
            <a:r>
              <a:rPr lang="ru-RU" sz="2200" dirty="0"/>
              <a:t> </a:t>
            </a:r>
            <a:r>
              <a:rPr lang="ru-RU" sz="2200" dirty="0" err="1"/>
              <a:t>Маріїнського</a:t>
            </a:r>
            <a:r>
              <a:rPr lang="ru-RU" sz="2200" dirty="0"/>
              <a:t> палацу </a:t>
            </a:r>
            <a:r>
              <a:rPr lang="ru-RU" sz="2200" dirty="0" err="1"/>
              <a:t>мають</a:t>
            </a:r>
            <a:r>
              <a:rPr lang="ru-RU" sz="2200" dirty="0"/>
              <a:t> </a:t>
            </a:r>
            <a:r>
              <a:rPr lang="ru-RU" sz="2200" dirty="0" err="1"/>
              <a:t>свій</a:t>
            </a:r>
            <a:r>
              <a:rPr lang="ru-RU" sz="2200" dirty="0"/>
              <a:t> </a:t>
            </a:r>
            <a:r>
              <a:rPr lang="ru-RU" sz="2200" dirty="0" err="1"/>
              <a:t>неповторний</a:t>
            </a:r>
            <a:r>
              <a:rPr lang="ru-RU" sz="2200" dirty="0"/>
              <a:t> </a:t>
            </a:r>
            <a:r>
              <a:rPr lang="ru-RU" sz="2200" dirty="0" err="1" smtClean="0"/>
              <a:t>вигляд</a:t>
            </a:r>
            <a:r>
              <a:rPr lang="ru-RU" sz="2200" dirty="0" smtClean="0"/>
              <a:t>. </a:t>
            </a:r>
            <a:r>
              <a:rPr lang="ru-RU" sz="2200" dirty="0"/>
              <a:t> Колорит </a:t>
            </a:r>
            <a:r>
              <a:rPr lang="ru-RU" sz="2200" dirty="0" err="1"/>
              <a:t>Білого</a:t>
            </a:r>
            <a:r>
              <a:rPr lang="ru-RU" sz="2200" dirty="0"/>
              <a:t> та </a:t>
            </a:r>
            <a:r>
              <a:rPr lang="ru-RU" sz="2200" dirty="0" err="1"/>
              <a:t>Бенкетного</a:t>
            </a:r>
            <a:r>
              <a:rPr lang="ru-RU" sz="2200" dirty="0"/>
              <a:t> </a:t>
            </a:r>
            <a:r>
              <a:rPr lang="ru-RU" sz="2200" dirty="0" err="1"/>
              <a:t>залів</a:t>
            </a:r>
            <a:r>
              <a:rPr lang="ru-RU" sz="2200" dirty="0"/>
              <a:t>, </a:t>
            </a:r>
            <a:r>
              <a:rPr lang="ru-RU" sz="2200" dirty="0" err="1"/>
              <a:t>Зеленої</a:t>
            </a:r>
            <a:r>
              <a:rPr lang="ru-RU" sz="2200" dirty="0"/>
              <a:t> та </a:t>
            </a:r>
            <a:r>
              <a:rPr lang="ru-RU" sz="2200" dirty="0" err="1"/>
              <a:t>Блакитної</a:t>
            </a:r>
            <a:r>
              <a:rPr lang="ru-RU" sz="2200" dirty="0"/>
              <a:t> </a:t>
            </a:r>
            <a:r>
              <a:rPr lang="ru-RU" sz="2200" dirty="0" err="1"/>
              <a:t>віталень</a:t>
            </a:r>
            <a:r>
              <a:rPr lang="ru-RU" sz="2200" dirty="0"/>
              <a:t> </a:t>
            </a:r>
            <a:r>
              <a:rPr lang="ru-RU" sz="2200" dirty="0" err="1"/>
              <a:t>побудований</a:t>
            </a:r>
            <a:r>
              <a:rPr lang="ru-RU" sz="2200" dirty="0"/>
              <a:t> на </a:t>
            </a:r>
            <a:r>
              <a:rPr lang="ru-RU" sz="2200" dirty="0" err="1"/>
              <a:t>домінуючій</a:t>
            </a:r>
            <a:r>
              <a:rPr lang="ru-RU" sz="2200" dirty="0"/>
              <a:t> </a:t>
            </a:r>
            <a:r>
              <a:rPr lang="ru-RU" sz="2200" dirty="0" err="1"/>
              <a:t>ролі</a:t>
            </a:r>
            <a:r>
              <a:rPr lang="ru-RU" sz="2200" dirty="0"/>
              <a:t> одного </a:t>
            </a:r>
            <a:r>
              <a:rPr lang="ru-RU" sz="2200" dirty="0" err="1"/>
              <a:t>кольору</a:t>
            </a:r>
            <a:r>
              <a:rPr lang="ru-RU" sz="2200" dirty="0"/>
              <a:t>. </a:t>
            </a:r>
            <a:r>
              <a:rPr lang="ru-RU" sz="2200" dirty="0" err="1"/>
              <a:t>Решта</a:t>
            </a:r>
            <a:r>
              <a:rPr lang="ru-RU" sz="2200" dirty="0"/>
              <a:t> </a:t>
            </a:r>
            <a:r>
              <a:rPr lang="ru-RU" sz="2200" dirty="0" err="1"/>
              <a:t>приміщень</a:t>
            </a:r>
            <a:r>
              <a:rPr lang="ru-RU" sz="2200" dirty="0"/>
              <a:t> </a:t>
            </a:r>
            <a:r>
              <a:rPr lang="ru-RU" sz="2200" dirty="0" err="1"/>
              <a:t>вирішена</a:t>
            </a:r>
            <a:r>
              <a:rPr lang="ru-RU" sz="2200" dirty="0"/>
              <a:t> у </a:t>
            </a:r>
            <a:r>
              <a:rPr lang="ru-RU" sz="2200" dirty="0" err="1"/>
              <a:t>складних</a:t>
            </a:r>
            <a:r>
              <a:rPr lang="ru-RU" sz="2200" dirty="0"/>
              <a:t> і </a:t>
            </a:r>
            <a:r>
              <a:rPr lang="ru-RU" sz="2200" dirty="0" err="1"/>
              <a:t>несподіваних</a:t>
            </a:r>
            <a:r>
              <a:rPr lang="ru-RU" sz="2200" dirty="0"/>
              <a:t> </a:t>
            </a:r>
            <a:r>
              <a:rPr lang="ru-RU" sz="2200" dirty="0" err="1"/>
              <a:t>поєднаннях</a:t>
            </a:r>
            <a:r>
              <a:rPr lang="ru-RU" sz="2200" dirty="0"/>
              <a:t> </a:t>
            </a:r>
            <a:r>
              <a:rPr lang="ru-RU" sz="2200" dirty="0" err="1"/>
              <a:t>кольорів</a:t>
            </a:r>
            <a:r>
              <a:rPr lang="ru-RU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01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6" y="1633535"/>
            <a:ext cx="4241398" cy="4029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90" y="1651543"/>
            <a:ext cx="4440036" cy="3330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11967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Загальний вигляд палацу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90225" y="119203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Білий Зал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816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uk-UA" dirty="0" smtClean="0"/>
              <a:t>Список використаних джерел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http://uk.wikipedia.org/wiki/%</a:t>
            </a:r>
            <a:r>
              <a:rPr lang="en-US" dirty="0">
                <a:hlinkClick r:id="rId2"/>
              </a:rPr>
              <a:t>C1%E0%F0%EE%EA%EE</a:t>
            </a:r>
            <a:endParaRPr lang="uk-UA" dirty="0"/>
          </a:p>
          <a:p>
            <a:r>
              <a:rPr lang="en-US" dirty="0">
                <a:hlinkClick r:id="rId3"/>
              </a:rPr>
              <a:t>http://znaimo.com.ua/%</a:t>
            </a:r>
            <a:r>
              <a:rPr lang="en-US" dirty="0" smtClean="0">
                <a:hlinkClick r:id="rId3"/>
              </a:rPr>
              <a:t>D0%91%D0%B0%D1%80%D0%BE%D0%BA%D0%B</a:t>
            </a:r>
            <a:r>
              <a:rPr lang="en-US" dirty="0">
                <a:hlinkClick r:id="rId3"/>
              </a:rPr>
              <a:t>E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4"/>
              </a:rPr>
              <a:t>http://www.refine.org.ua/pageid-3418-1.html</a:t>
            </a:r>
          </a:p>
          <a:p>
            <a:r>
              <a:rPr lang="en-US" dirty="0">
                <a:hlinkClick r:id="rId5"/>
              </a:rPr>
              <a:t>http://www.stilys.com/styles/baroque</a:t>
            </a:r>
            <a:r>
              <a:rPr lang="uk-UA" dirty="0">
                <a:hlinkClick r:id="rId5"/>
              </a:rPr>
              <a:t> </a:t>
            </a:r>
          </a:p>
          <a:p>
            <a:r>
              <a:rPr lang="en-US" dirty="0">
                <a:hlinkClick r:id="rId6"/>
              </a:rPr>
              <a:t>http://wek.kiev.ua/uk/%D0%9C%D0%B0%D1%80%D1%96%D1%97%D0%BD%D1%81%D1%8C%D0%BA%D0%B8%D0%B9_%</a:t>
            </a:r>
            <a:r>
              <a:rPr lang="en-US" dirty="0">
                <a:hlinkClick r:id="rId6"/>
              </a:rPr>
              <a:t>D0%BF%D0%B0%D0%BB%D0%B0%D1%86</a:t>
            </a:r>
            <a:endParaRPr lang="uk-UA" dirty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>
                <a:hlinkClick r:id="rId7"/>
              </a:rPr>
              <a:t>www.castles.com.ua/apk.html</a:t>
            </a:r>
            <a:endParaRPr lang="uk-UA" dirty="0"/>
          </a:p>
          <a:p>
            <a:r>
              <a:rPr lang="uk-UA" dirty="0" err="1"/>
              <a:t>Шейко</a:t>
            </a:r>
            <a:r>
              <a:rPr lang="uk-UA" dirty="0"/>
              <a:t> В.М., </a:t>
            </a:r>
            <a:r>
              <a:rPr lang="uk-UA" dirty="0" err="1"/>
              <a:t>Гаврюшенко</a:t>
            </a:r>
            <a:r>
              <a:rPr lang="uk-UA" dirty="0"/>
              <a:t> О.А., Кравченко О.В. Історія світової культури: </a:t>
            </a:r>
            <a:r>
              <a:rPr lang="uk-UA" dirty="0" err="1"/>
              <a:t>Навч.посібник</a:t>
            </a:r>
            <a:r>
              <a:rPr lang="uk-UA" dirty="0"/>
              <a:t>/ Наук. Ред.. В.М.</a:t>
            </a:r>
            <a:r>
              <a:rPr lang="uk-UA" dirty="0" err="1"/>
              <a:t>Шейко</a:t>
            </a:r>
            <a:r>
              <a:rPr lang="uk-UA" dirty="0"/>
              <a:t>. – К.: Кондор, 2006. – </a:t>
            </a:r>
            <a:r>
              <a:rPr lang="uk-UA" dirty="0" smtClean="0"/>
              <a:t>408с.</a:t>
            </a:r>
          </a:p>
          <a:p>
            <a:r>
              <a:rPr lang="uk-UA" dirty="0" smtClean="0"/>
              <a:t>Художня </a:t>
            </a:r>
            <a:r>
              <a:rPr lang="uk-UA" dirty="0"/>
              <a:t>культура світу: Європейський культурний регіон: Навчальний посібник/ Н.Є. Миро польська, Є.В.Бєлкіна, Л.М.Масол, О.І.</a:t>
            </a:r>
            <a:r>
              <a:rPr lang="uk-UA" dirty="0" err="1"/>
              <a:t>Оніщенко</a:t>
            </a:r>
            <a:r>
              <a:rPr lang="uk-UA" dirty="0"/>
              <a:t>. – К.: Вища шк.., 2001. – 191 с.: іл..</a:t>
            </a:r>
            <a:endParaRPr lang="uk-UA" u="sng" dirty="0" smtClean="0"/>
          </a:p>
        </p:txBody>
      </p:sp>
    </p:spTree>
    <p:extLst>
      <p:ext uri="{BB962C8B-B14F-4D97-AF65-F5344CB8AC3E}">
        <p14:creationId xmlns:p14="http://schemas.microsoft.com/office/powerpoint/2010/main" val="131311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3970784" cy="5040560"/>
          </a:xfrm>
        </p:spPr>
        <p:txBody>
          <a:bodyPr>
            <a:normAutofit/>
          </a:bodyPr>
          <a:lstStyle/>
          <a:p>
            <a:r>
              <a:rPr lang="uk-UA" b="1" dirty="0" smtClean="0"/>
              <a:t>Бароко</a:t>
            </a:r>
            <a:r>
              <a:rPr lang="uk-UA" dirty="0" smtClean="0"/>
              <a:t> – стиль у європейському мистецтві </a:t>
            </a:r>
            <a:r>
              <a:rPr lang="ru-RU" dirty="0" err="1"/>
              <a:t>скульптурі</a:t>
            </a:r>
            <a:r>
              <a:rPr lang="ru-RU" dirty="0"/>
              <a:t>, </a:t>
            </a:r>
            <a:r>
              <a:rPr lang="ru-RU" dirty="0" err="1"/>
              <a:t>музиці</a:t>
            </a:r>
            <a:r>
              <a:rPr lang="ru-RU" dirty="0"/>
              <a:t>, </a:t>
            </a:r>
            <a:r>
              <a:rPr lang="ru-RU" dirty="0" err="1"/>
              <a:t>літературі</a:t>
            </a:r>
            <a:r>
              <a:rPr lang="ru-RU" dirty="0"/>
              <a:t>) та </a:t>
            </a:r>
            <a:r>
              <a:rPr lang="ru-RU" dirty="0" err="1" smtClean="0"/>
              <a:t>архітектурі</a:t>
            </a:r>
            <a:r>
              <a:rPr lang="ru-RU" dirty="0" smtClean="0"/>
              <a:t> </a:t>
            </a:r>
            <a:r>
              <a:rPr lang="ru-RU" dirty="0" err="1"/>
              <a:t>кінця</a:t>
            </a:r>
            <a:r>
              <a:rPr lang="ru-RU" dirty="0"/>
              <a:t> </a:t>
            </a:r>
            <a:r>
              <a:rPr lang="ru-RU" dirty="0" smtClean="0"/>
              <a:t>16</a:t>
            </a:r>
            <a:r>
              <a:rPr lang="ru-RU" dirty="0"/>
              <a:t> — </a:t>
            </a:r>
            <a:r>
              <a:rPr lang="ru-RU" dirty="0" err="1"/>
              <a:t>кінця</a:t>
            </a:r>
            <a:r>
              <a:rPr lang="ru-RU" dirty="0"/>
              <a:t> </a:t>
            </a:r>
            <a:r>
              <a:rPr lang="ru-RU" dirty="0" smtClean="0"/>
              <a:t>18</a:t>
            </a:r>
            <a:r>
              <a:rPr lang="ru-RU" dirty="0"/>
              <a:t> ст. </a:t>
            </a:r>
            <a:endParaRPr lang="ru-RU" dirty="0" smtClean="0"/>
          </a:p>
          <a:p>
            <a:r>
              <a:rPr lang="uk-UA" dirty="0" smtClean="0"/>
              <a:t>Бароко виник в Італії наприкінці доби Ренесансу та поширився в Європі та Латинській Америці.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19256" cy="1044352"/>
          </a:xfrm>
        </p:spPr>
        <p:txBody>
          <a:bodyPr/>
          <a:lstStyle/>
          <a:p>
            <a:r>
              <a:rPr lang="uk-UA" dirty="0" smtClean="0"/>
              <a:t>Бароко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688"/>
            <a:ext cx="3435846" cy="4581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5204939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Статуя </a:t>
            </a:r>
            <a:r>
              <a:rPr lang="ru-RU" dirty="0" err="1"/>
              <a:t>янгола</a:t>
            </a:r>
            <a:r>
              <a:rPr lang="ru-RU" dirty="0"/>
              <a:t> з </a:t>
            </a:r>
            <a:r>
              <a:rPr lang="ru-RU" dirty="0" err="1"/>
              <a:t>терновим</a:t>
            </a:r>
            <a:r>
              <a:rPr lang="ru-RU" dirty="0"/>
              <a:t> </a:t>
            </a:r>
            <a:r>
              <a:rPr lang="ru-RU" dirty="0" err="1"/>
              <a:t>вінцем</a:t>
            </a:r>
            <a:r>
              <a:rPr lang="ru-RU" dirty="0"/>
              <a:t> </a:t>
            </a:r>
            <a:r>
              <a:rPr lang="ru-RU" dirty="0" smtClean="0"/>
              <a:t> у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. </a:t>
            </a:r>
          </a:p>
          <a:p>
            <a:r>
              <a:rPr lang="ru-RU" i="1" dirty="0" smtClean="0"/>
              <a:t>Л</a:t>
            </a:r>
            <a:r>
              <a:rPr lang="ru-RU" i="1" dirty="0"/>
              <a:t>. </a:t>
            </a:r>
            <a:r>
              <a:rPr lang="ru-RU" i="1" dirty="0" err="1"/>
              <a:t>Берніні</a:t>
            </a:r>
            <a:r>
              <a:rPr lang="ru-RU" i="1" dirty="0"/>
              <a:t> у </a:t>
            </a:r>
            <a:r>
              <a:rPr lang="ru-RU" i="1" dirty="0" err="1"/>
              <a:t>Сант</a:t>
            </a:r>
            <a:r>
              <a:rPr lang="ru-RU" i="1" dirty="0"/>
              <a:t> </a:t>
            </a:r>
            <a:r>
              <a:rPr lang="ru-RU" i="1" dirty="0" err="1"/>
              <a:t>Андреа</a:t>
            </a:r>
            <a:r>
              <a:rPr lang="ru-RU" i="1" dirty="0"/>
              <a:t> </a:t>
            </a:r>
            <a:r>
              <a:rPr lang="ru-RU" i="1" dirty="0" err="1"/>
              <a:t>делле</a:t>
            </a:r>
            <a:r>
              <a:rPr lang="ru-RU" i="1" dirty="0"/>
              <a:t> </a:t>
            </a:r>
            <a:r>
              <a:rPr lang="ru-RU" i="1" dirty="0" err="1"/>
              <a:t>Фратте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641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332656"/>
            <a:ext cx="3898776" cy="12192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Риси бароко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556792"/>
            <a:ext cx="4059936" cy="4706602"/>
          </a:xfrm>
        </p:spPr>
        <p:txBody>
          <a:bodyPr/>
          <a:lstStyle/>
          <a:p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 smtClean="0"/>
              <a:t>вразити</a:t>
            </a:r>
            <a:r>
              <a:rPr lang="ru-RU" dirty="0" smtClean="0"/>
              <a:t> </a:t>
            </a:r>
            <a:r>
              <a:rPr lang="ru-RU" dirty="0" err="1"/>
              <a:t>пишним</a:t>
            </a:r>
            <a:r>
              <a:rPr lang="ru-RU" dirty="0"/>
              <a:t> </a:t>
            </a:r>
            <a:r>
              <a:rPr lang="ru-RU" dirty="0" err="1" smtClean="0"/>
              <a:t>оздобленням</a:t>
            </a:r>
            <a:r>
              <a:rPr lang="ru-RU" dirty="0" smtClean="0"/>
              <a:t>;</a:t>
            </a:r>
          </a:p>
          <a:p>
            <a:r>
              <a:rPr lang="ru-RU" dirty="0" err="1"/>
              <a:t>Відтворенням</a:t>
            </a:r>
            <a:r>
              <a:rPr lang="ru-RU" dirty="0"/>
              <a:t>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, </a:t>
            </a:r>
            <a:r>
              <a:rPr lang="ru-RU" dirty="0" err="1"/>
              <a:t>пишності</a:t>
            </a:r>
            <a:r>
              <a:rPr lang="ru-RU" dirty="0"/>
              <a:t>, </a:t>
            </a:r>
            <a:r>
              <a:rPr lang="ru-RU" dirty="0" err="1"/>
              <a:t>вихору</a:t>
            </a:r>
            <a:r>
              <a:rPr lang="ru-RU" dirty="0"/>
              <a:t> часу</a:t>
            </a:r>
            <a:r>
              <a:rPr lang="ru-RU" dirty="0" smtClean="0"/>
              <a:t>;</a:t>
            </a:r>
          </a:p>
          <a:p>
            <a:r>
              <a:rPr lang="ru-RU" dirty="0" err="1"/>
              <a:t>Алегоризм</a:t>
            </a:r>
            <a:r>
              <a:rPr lang="ru-RU" dirty="0" smtClean="0"/>
              <a:t>;</a:t>
            </a:r>
          </a:p>
          <a:p>
            <a:r>
              <a:rPr lang="ru-RU" dirty="0" err="1"/>
              <a:t>Вираження</a:t>
            </a:r>
            <a:r>
              <a:rPr lang="ru-RU" dirty="0"/>
              <a:t> </a:t>
            </a:r>
            <a:r>
              <a:rPr lang="ru-RU" dirty="0" err="1"/>
              <a:t>просвітницької</a:t>
            </a:r>
            <a:r>
              <a:rPr lang="ru-RU" dirty="0"/>
              <a:t> тематики;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3528392" cy="4993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579110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Мадам де </a:t>
            </a:r>
            <a:r>
              <a:rPr lang="ru-RU" dirty="0" err="1"/>
              <a:t>Монтеспан</a:t>
            </a:r>
            <a:r>
              <a:rPr lang="ru-RU" dirty="0"/>
              <a:t>, </a:t>
            </a:r>
            <a:r>
              <a:rPr lang="ru-RU" dirty="0" err="1"/>
              <a:t>жінка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30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0336"/>
          </a:xfrm>
        </p:spPr>
        <p:txBody>
          <a:bodyPr/>
          <a:lstStyle/>
          <a:p>
            <a:r>
              <a:rPr lang="uk-UA" dirty="0" smtClean="0"/>
              <a:t>Бароко в архітектурі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03232" cy="492933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Для </a:t>
            </a:r>
            <a:r>
              <a:rPr lang="ru-RU" b="1" dirty="0" err="1">
                <a:solidFill>
                  <a:schemeClr val="tx2">
                    <a:lumMod val="90000"/>
                  </a:schemeClr>
                </a:solidFill>
              </a:rPr>
              <a:t>архітектури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</a:rPr>
              <a:t>бароко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</a:rPr>
              <a:t>характерні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:</a:t>
            </a:r>
          </a:p>
          <a:p>
            <a:r>
              <a:rPr lang="ru-RU" dirty="0" err="1"/>
              <a:t>просторовий</a:t>
            </a:r>
            <a:r>
              <a:rPr lang="ru-RU" dirty="0"/>
              <a:t> </a:t>
            </a:r>
            <a:r>
              <a:rPr lang="ru-RU" dirty="0" err="1" smtClean="0"/>
              <a:t>розмах</a:t>
            </a:r>
            <a:r>
              <a:rPr lang="ru-RU" dirty="0" smtClean="0"/>
              <a:t>;</a:t>
            </a:r>
          </a:p>
          <a:p>
            <a:r>
              <a:rPr lang="ru-RU" dirty="0" err="1"/>
              <a:t>злитість</a:t>
            </a:r>
            <a:r>
              <a:rPr lang="ru-RU" dirty="0"/>
              <a:t>, </a:t>
            </a:r>
            <a:r>
              <a:rPr lang="ru-RU" dirty="0" err="1"/>
              <a:t>плинність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,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криволінійних</a:t>
            </a:r>
            <a:r>
              <a:rPr lang="ru-RU" dirty="0"/>
              <a:t> </a:t>
            </a:r>
            <a:r>
              <a:rPr lang="ru-RU" dirty="0" smtClean="0"/>
              <a:t>форм;</a:t>
            </a:r>
          </a:p>
          <a:p>
            <a:r>
              <a:rPr lang="ru-RU" dirty="0" err="1"/>
              <a:t>розгорнуті</a:t>
            </a:r>
            <a:r>
              <a:rPr lang="ru-RU" dirty="0"/>
              <a:t> </a:t>
            </a:r>
            <a:r>
              <a:rPr lang="ru-RU" dirty="0" err="1"/>
              <a:t>масштабні</a:t>
            </a:r>
            <a:r>
              <a:rPr lang="ru-RU" dirty="0"/>
              <a:t> </a:t>
            </a:r>
            <a:r>
              <a:rPr lang="ru-RU" dirty="0" err="1" smtClean="0"/>
              <a:t>колонади</a:t>
            </a:r>
            <a:r>
              <a:rPr lang="ru-RU" dirty="0" smtClean="0"/>
              <a:t>;</a:t>
            </a:r>
          </a:p>
          <a:p>
            <a:r>
              <a:rPr lang="ru-RU" dirty="0"/>
              <a:t>достаток </a:t>
            </a:r>
            <a:r>
              <a:rPr lang="ru-RU" dirty="0" err="1"/>
              <a:t>скульптури</a:t>
            </a:r>
            <a:r>
              <a:rPr lang="ru-RU" dirty="0"/>
              <a:t> на фасадах і в </a:t>
            </a:r>
            <a:r>
              <a:rPr lang="ru-RU" dirty="0" err="1" smtClean="0"/>
              <a:t>інтер'єрах</a:t>
            </a:r>
            <a:r>
              <a:rPr lang="ru-RU" dirty="0" smtClean="0"/>
              <a:t>;</a:t>
            </a:r>
          </a:p>
          <a:p>
            <a:r>
              <a:rPr lang="ru-RU" dirty="0"/>
              <a:t> </a:t>
            </a:r>
            <a:r>
              <a:rPr lang="ru-RU" dirty="0" err="1"/>
              <a:t>к</a:t>
            </a:r>
            <a:r>
              <a:rPr lang="ru-RU" dirty="0" err="1" smtClean="0"/>
              <a:t>уполи</a:t>
            </a:r>
            <a:r>
              <a:rPr lang="ru-RU" dirty="0"/>
              <a:t> 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часто вони </a:t>
            </a:r>
            <a:r>
              <a:rPr lang="ru-RU" dirty="0" err="1" smtClean="0"/>
              <a:t>багатоярусні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96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8345"/>
            <a:ext cx="3240360" cy="4842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5990139"/>
            <a:ext cx="33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Зимовий палац у Петербурзі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59" y="1168345"/>
            <a:ext cx="3548433" cy="4731244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uk-UA" dirty="0" smtClean="0"/>
              <a:t>Бароко в архітектурі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601127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Скальці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Венеції</a:t>
            </a:r>
            <a:r>
              <a:rPr lang="ru-RU" dirty="0" smtClean="0"/>
              <a:t>, арх</a:t>
            </a:r>
            <a:r>
              <a:rPr lang="ru-RU" dirty="0"/>
              <a:t>. </a:t>
            </a:r>
            <a:r>
              <a:rPr lang="ru-RU" dirty="0" err="1"/>
              <a:t>Бальдассаре</a:t>
            </a:r>
            <a:r>
              <a:rPr lang="ru-RU" dirty="0"/>
              <a:t> Лонгена,17 ст.</a:t>
            </a:r>
          </a:p>
        </p:txBody>
      </p:sp>
    </p:spTree>
    <p:extLst>
      <p:ext uri="{BB962C8B-B14F-4D97-AF65-F5344CB8AC3E}">
        <p14:creationId xmlns:p14="http://schemas.microsoft.com/office/powerpoint/2010/main" val="134570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uk-UA" dirty="0" smtClean="0"/>
              <a:t>Бароко в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3610744" cy="532859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Українське (або козацьке) бароко сформувалось, коли український народ почав свою визвольну боротьбу та створив національну державу нового типу.</a:t>
            </a:r>
          </a:p>
          <a:p>
            <a:r>
              <a:rPr lang="uk-UA" dirty="0" smtClean="0"/>
              <a:t>Властива українському мистецтву простота і </a:t>
            </a:r>
            <a:r>
              <a:rPr lang="uk-UA" dirty="0" err="1" smtClean="0"/>
              <a:t>ясніть</a:t>
            </a:r>
            <a:r>
              <a:rPr lang="uk-UA" dirty="0" smtClean="0"/>
              <a:t> взяла гору над химерністю, і стиль бароко на Україні  став простішим і спокійнішим, ніж на своїй батьківщині, не втративши нічого в красі.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784"/>
            <a:ext cx="4658850" cy="309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3574" y="4615965"/>
            <a:ext cx="444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Собор Святого Юра у Львові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2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uk-UA" dirty="0"/>
              <a:t>Бароко в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754760" cy="4572000"/>
          </a:xfrm>
        </p:spPr>
        <p:txBody>
          <a:bodyPr/>
          <a:lstStyle/>
          <a:p>
            <a:r>
              <a:rPr lang="uk-UA" dirty="0" smtClean="0"/>
              <a:t>Шедевром українського бароко вважається дзвіниця Далеких печер Києво-Печерської  лаври.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3834932" cy="511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9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uk-UA" dirty="0" smtClean="0"/>
              <a:t>Андріївська церква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27984" y="1412776"/>
            <a:ext cx="4059936" cy="475523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оточують</a:t>
            </a:r>
            <a:r>
              <a:rPr lang="ru-RU" dirty="0"/>
              <a:t> </a:t>
            </a:r>
            <a:r>
              <a:rPr lang="ru-RU" dirty="0" err="1"/>
              <a:t>вишукані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міні</a:t>
            </a:r>
            <a:r>
              <a:rPr lang="ru-RU" dirty="0"/>
              <a:t>-главки. На </a:t>
            </a:r>
            <a:r>
              <a:rPr lang="ru-RU" dirty="0" err="1"/>
              <a:t>зовнішніх</a:t>
            </a:r>
            <a:r>
              <a:rPr lang="ru-RU" dirty="0"/>
              <a:t> фасадах церкви </a:t>
            </a:r>
            <a:r>
              <a:rPr lang="ru-RU" dirty="0" err="1"/>
              <a:t>бачимо</a:t>
            </a:r>
            <a:r>
              <a:rPr lang="ru-RU" dirty="0"/>
              <a:t> колони й </a:t>
            </a:r>
            <a:r>
              <a:rPr lang="ru-RU" dirty="0" err="1"/>
              <a:t>пілястри</a:t>
            </a:r>
            <a:r>
              <a:rPr lang="ru-RU" dirty="0"/>
              <a:t> </a:t>
            </a:r>
            <a:r>
              <a:rPr lang="ru-RU" dirty="0" err="1"/>
              <a:t>корінфського</a:t>
            </a:r>
            <a:r>
              <a:rPr lang="ru-RU" dirty="0"/>
              <a:t> (перший ярус) та </a:t>
            </a:r>
            <a:r>
              <a:rPr lang="ru-RU" dirty="0" err="1"/>
              <a:t>іонічного</a:t>
            </a:r>
            <a:r>
              <a:rPr lang="ru-RU" dirty="0"/>
              <a:t> (</a:t>
            </a:r>
            <a:r>
              <a:rPr lang="ru-RU" dirty="0" err="1"/>
              <a:t>другий</a:t>
            </a:r>
            <a:r>
              <a:rPr lang="ru-RU" dirty="0"/>
              <a:t> ярус) </a:t>
            </a:r>
            <a:r>
              <a:rPr lang="ru-RU" dirty="0" err="1"/>
              <a:t>ордерів</a:t>
            </a:r>
            <a:r>
              <a:rPr lang="ru-RU" dirty="0"/>
              <a:t>.  </a:t>
            </a:r>
            <a:r>
              <a:rPr lang="ru-RU" dirty="0" err="1"/>
              <a:t>Багате</a:t>
            </a:r>
            <a:r>
              <a:rPr lang="ru-RU" dirty="0"/>
              <a:t> </a:t>
            </a:r>
            <a:r>
              <a:rPr lang="ru-RU" dirty="0" err="1"/>
              <a:t>ліплдення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вікон-люкарнів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додає</a:t>
            </a:r>
            <a:r>
              <a:rPr lang="ru-RU" dirty="0"/>
              <a:t> храму </a:t>
            </a:r>
            <a:r>
              <a:rPr lang="ru-RU" dirty="0" err="1"/>
              <a:t>імпозантності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3312368" cy="4777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98063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Андріївська церква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91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uk-UA" dirty="0"/>
              <a:t>Андріївська церква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59936" cy="475523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бірюзово</a:t>
            </a:r>
            <a:r>
              <a:rPr lang="ru-RU" dirty="0"/>
              <a:t>-холодна,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вражає</a:t>
            </a:r>
            <a:r>
              <a:rPr lang="ru-RU" dirty="0"/>
              <a:t> </a:t>
            </a:r>
            <a:r>
              <a:rPr lang="ru-RU" dirty="0" err="1"/>
              <a:t>теплими</a:t>
            </a:r>
            <a:r>
              <a:rPr lang="ru-RU" dirty="0"/>
              <a:t> </a:t>
            </a:r>
            <a:r>
              <a:rPr lang="ru-RU" dirty="0" err="1"/>
              <a:t>кольорами</a:t>
            </a:r>
            <a:r>
              <a:rPr lang="ru-RU" dirty="0"/>
              <a:t> </a:t>
            </a:r>
            <a:r>
              <a:rPr lang="ru-RU" dirty="0" err="1"/>
              <a:t>іконостасу</a:t>
            </a:r>
            <a:r>
              <a:rPr lang="ru-RU" dirty="0"/>
              <a:t> та </a:t>
            </a:r>
            <a:r>
              <a:rPr lang="ru-RU" dirty="0" err="1"/>
              <a:t>позолоченого</a:t>
            </a:r>
            <a:r>
              <a:rPr lang="ru-RU" dirty="0"/>
              <a:t> амвону. </a:t>
            </a:r>
            <a:r>
              <a:rPr lang="ru-RU" dirty="0" err="1"/>
              <a:t>Глибокий</a:t>
            </a:r>
            <a:r>
              <a:rPr lang="ru-RU" dirty="0"/>
              <a:t> </a:t>
            </a:r>
            <a:r>
              <a:rPr lang="ru-RU" dirty="0" err="1"/>
              <a:t>червоний</a:t>
            </a:r>
            <a:r>
              <a:rPr lang="ru-RU" dirty="0"/>
              <a:t>, </a:t>
            </a:r>
            <a:r>
              <a:rPr lang="ru-RU" dirty="0" err="1"/>
              <a:t>золотий</a:t>
            </a:r>
            <a:r>
              <a:rPr lang="ru-RU" dirty="0"/>
              <a:t> і </a:t>
            </a:r>
            <a:r>
              <a:rPr lang="ru-RU" dirty="0" err="1"/>
              <a:t>білий</a:t>
            </a:r>
            <a:r>
              <a:rPr lang="ru-RU" dirty="0"/>
              <a:t> </a:t>
            </a:r>
            <a:r>
              <a:rPr lang="ru-RU" dirty="0" err="1"/>
              <a:t>домінують</a:t>
            </a:r>
            <a:r>
              <a:rPr lang="ru-RU" dirty="0"/>
              <a:t> в </a:t>
            </a:r>
            <a:r>
              <a:rPr lang="ru-RU" dirty="0" err="1"/>
              <a:t>інтер'єрах</a:t>
            </a:r>
            <a:r>
              <a:rPr lang="ru-RU" dirty="0"/>
              <a:t>. </a:t>
            </a:r>
            <a:r>
              <a:rPr lang="ru-RU" dirty="0" err="1"/>
              <a:t>Іконостас</a:t>
            </a:r>
            <a:r>
              <a:rPr lang="ru-RU" dirty="0"/>
              <a:t> </a:t>
            </a:r>
            <a:r>
              <a:rPr lang="ru-RU" dirty="0" err="1"/>
              <a:t>притягує</a:t>
            </a:r>
            <a:r>
              <a:rPr lang="ru-RU" dirty="0"/>
              <a:t> погляди </a:t>
            </a:r>
            <a:r>
              <a:rPr lang="ru-RU" dirty="0" err="1"/>
              <a:t>відразу</a:t>
            </a:r>
            <a:r>
              <a:rPr lang="ru-RU" dirty="0"/>
              <a:t> -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зайти у храм.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величезний</a:t>
            </a:r>
            <a:r>
              <a:rPr lang="ru-RU" dirty="0"/>
              <a:t>, </a:t>
            </a:r>
            <a:r>
              <a:rPr lang="ru-RU" dirty="0" err="1"/>
              <a:t>триярусний</a:t>
            </a:r>
            <a:r>
              <a:rPr lang="ru-RU" dirty="0"/>
              <a:t>, складного </a:t>
            </a:r>
            <a:r>
              <a:rPr lang="ru-RU" dirty="0" err="1"/>
              <a:t>силуету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3558726" cy="4968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321" y="60969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Інтер’єр Андріївської церкви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214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</TotalTime>
  <Words>432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Бароко в українській архітектурі. Будівництво в Києві</vt:lpstr>
      <vt:lpstr>Бароко</vt:lpstr>
      <vt:lpstr>Риси бароко</vt:lpstr>
      <vt:lpstr>Бароко в архітектурі</vt:lpstr>
      <vt:lpstr>Бароко в архітектурі</vt:lpstr>
      <vt:lpstr>Бароко в Україні</vt:lpstr>
      <vt:lpstr>Бароко в Україні</vt:lpstr>
      <vt:lpstr>Андріївська церква</vt:lpstr>
      <vt:lpstr>Андріївська церква</vt:lpstr>
      <vt:lpstr>Маріїнський палац</vt:lpstr>
      <vt:lpstr>Презентация PowerPoint</vt:lpstr>
      <vt:lpstr>Список використаних джерел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Бароко в українській архітектурі. Будівництво в Києві</dc:title>
  <dc:creator>Александра</dc:creator>
  <cp:lastModifiedBy>Александра</cp:lastModifiedBy>
  <cp:revision>11</cp:revision>
  <dcterms:created xsi:type="dcterms:W3CDTF">2013-11-15T13:36:10Z</dcterms:created>
  <dcterms:modified xsi:type="dcterms:W3CDTF">2013-11-15T15:56:28Z</dcterms:modified>
</cp:coreProperties>
</file>